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  <p:embeddedFont>
      <p:font typeface="Montserrat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10.png>
</file>

<file path=ppt/media/image-3-11.png>
</file>

<file path=ppt/media/image-3-12.png>
</file>

<file path=ppt/media/image-3-13.svg>
</file>

<file path=ppt/media/image-3-2.png>
</file>

<file path=ppt/media/image-3-3.png>
</file>

<file path=ppt/media/image-3-4.png>
</file>

<file path=ppt/media/image-3-5.svg>
</file>

<file path=ppt/media/image-3-6.png>
</file>

<file path=ppt/media/image-3-7.png>
</file>

<file path=ppt/media/image-3-8.png>
</file>

<file path=ppt/media/image-3-9.sv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5-1.png>
</file>

<file path=ppt/media/image-5-2.png>
</file>

<file path=ppt/media/image-6-1.png>
</file>

<file path=ppt/media/image-7-1.png>
</file>

<file path=ppt/media/image-7-2.png>
</file>

<file path=ppt/media/image-7-3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slideLayout" Target="../slideLayouts/slideLayout11.xml"/><Relationship Id="rId11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8" Type="http://schemas.openxmlformats.org/officeDocument/2006/relationships/image" Target="../media/image-3-8.png"/><Relationship Id="rId9" Type="http://schemas.openxmlformats.org/officeDocument/2006/relationships/image" Target="../media/image-3-9.svg"/><Relationship Id="rId10" Type="http://schemas.openxmlformats.org/officeDocument/2006/relationships/image" Target="../media/image-3-10.png"/><Relationship Id="rId11" Type="http://schemas.openxmlformats.org/officeDocument/2006/relationships/image" Target="../media/image-3-11.png"/><Relationship Id="rId12" Type="http://schemas.openxmlformats.org/officeDocument/2006/relationships/image" Target="../media/image-3-12.png"/><Relationship Id="rId13" Type="http://schemas.openxmlformats.org/officeDocument/2006/relationships/image" Target="../media/image-3-13.svg"/><Relationship Id="rId14" Type="http://schemas.openxmlformats.org/officeDocument/2006/relationships/slideLayout" Target="../slideLayouts/slideLayout4.xml"/><Relationship Id="rId1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slideLayout" Target="../slideLayouts/slideLayout5.xml"/><Relationship Id="rId10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06621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816554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Uncovering strategic insights from transactional data.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724" y="539234"/>
            <a:ext cx="7773352" cy="1288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Strategic Business Recommendations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171724" y="2121098"/>
            <a:ext cx="783193" cy="1174790"/>
          </a:xfrm>
          <a:prstGeom prst="roundRect">
            <a:avLst>
              <a:gd name="adj" fmla="val 360025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16516" y="2561630"/>
            <a:ext cx="293608" cy="29360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50656" y="2316837"/>
            <a:ext cx="2576393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Boost Subscriptions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150656" y="2756297"/>
            <a:ext cx="6794421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exclusive benefits and personalized offers.</a:t>
            </a:r>
            <a:endParaRPr lang="en-US" sz="1500" dirty="0"/>
          </a:p>
        </p:txBody>
      </p:sp>
      <p:sp>
        <p:nvSpPr>
          <p:cNvPr id="8" name="Shape 4"/>
          <p:cNvSpPr/>
          <p:nvPr/>
        </p:nvSpPr>
        <p:spPr>
          <a:xfrm>
            <a:off x="6171724" y="3491627"/>
            <a:ext cx="783193" cy="1174790"/>
          </a:xfrm>
          <a:prstGeom prst="roundRect">
            <a:avLst>
              <a:gd name="adj" fmla="val 360025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16516" y="3932158"/>
            <a:ext cx="293608" cy="2936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150656" y="3687366"/>
            <a:ext cx="2576393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Loyalty Programs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7150656" y="4126825"/>
            <a:ext cx="6794421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Introduce reward systems to retain frequent buyers.</a:t>
            </a:r>
            <a:endParaRPr lang="en-US" sz="1500" dirty="0"/>
          </a:p>
        </p:txBody>
      </p:sp>
      <p:sp>
        <p:nvSpPr>
          <p:cNvPr id="12" name="Shape 7"/>
          <p:cNvSpPr/>
          <p:nvPr/>
        </p:nvSpPr>
        <p:spPr>
          <a:xfrm>
            <a:off x="6171724" y="4862155"/>
            <a:ext cx="783193" cy="1174790"/>
          </a:xfrm>
          <a:prstGeom prst="roundRect">
            <a:avLst>
              <a:gd name="adj" fmla="val 360025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16516" y="5302687"/>
            <a:ext cx="293608" cy="29360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150656" y="5057894"/>
            <a:ext cx="3016210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Optimize Discount Policies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7150656" y="5497354"/>
            <a:ext cx="6794421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Balance promotions with profit margins to sustain revenue.</a:t>
            </a:r>
            <a:endParaRPr lang="en-US" sz="1500" dirty="0"/>
          </a:p>
        </p:txBody>
      </p:sp>
      <p:sp>
        <p:nvSpPr>
          <p:cNvPr id="16" name="Shape 10"/>
          <p:cNvSpPr/>
          <p:nvPr/>
        </p:nvSpPr>
        <p:spPr>
          <a:xfrm>
            <a:off x="6171724" y="6232684"/>
            <a:ext cx="783193" cy="1457682"/>
          </a:xfrm>
          <a:prstGeom prst="roundRect">
            <a:avLst>
              <a:gd name="adj" fmla="val 360025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16516" y="6814661"/>
            <a:ext cx="293608" cy="293608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150656" y="6428423"/>
            <a:ext cx="2576393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Targeted Marketing</a:t>
            </a:r>
            <a:endParaRPr lang="en-US" sz="2000" dirty="0"/>
          </a:p>
        </p:txBody>
      </p:sp>
      <p:sp>
        <p:nvSpPr>
          <p:cNvPr id="19" name="Text 12"/>
          <p:cNvSpPr/>
          <p:nvPr/>
        </p:nvSpPr>
        <p:spPr>
          <a:xfrm>
            <a:off x="7150656" y="6867882"/>
            <a:ext cx="6794421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efforts on high-revenue age groups and express shipping customers.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8398" y="407313"/>
            <a:ext cx="5340429" cy="487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Overview &amp; Data Scope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18398" y="1264801"/>
            <a:ext cx="1949053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Goal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518398" y="1656517"/>
            <a:ext cx="6616184" cy="473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 3,900 customer transactions to uncover spending patterns, segmentation, and product preferences.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18398" y="2263616"/>
            <a:ext cx="6616184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 strategic decision-making and enhance business performance.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7503438" y="1357313"/>
            <a:ext cx="3215521" cy="488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00"/>
              </a:lnSpc>
              <a:buNone/>
            </a:pPr>
            <a:r>
              <a:rPr lang="en-US" sz="3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3,900</a:t>
            </a:r>
            <a:endParaRPr lang="en-US" sz="3800" dirty="0"/>
          </a:p>
        </p:txBody>
      </p:sp>
      <p:sp>
        <p:nvSpPr>
          <p:cNvPr id="7" name="Text 5"/>
          <p:cNvSpPr/>
          <p:nvPr/>
        </p:nvSpPr>
        <p:spPr>
          <a:xfrm>
            <a:off x="8136612" y="2031206"/>
            <a:ext cx="1949053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Total Records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10904101" y="1357313"/>
            <a:ext cx="3215521" cy="488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00"/>
              </a:lnSpc>
              <a:buNone/>
            </a:pPr>
            <a:r>
              <a:rPr lang="en-US" sz="3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18</a:t>
            </a:r>
            <a:endParaRPr lang="en-US" sz="3800" dirty="0"/>
          </a:p>
        </p:txBody>
      </p:sp>
      <p:sp>
        <p:nvSpPr>
          <p:cNvPr id="9" name="Text 7"/>
          <p:cNvSpPr/>
          <p:nvPr/>
        </p:nvSpPr>
        <p:spPr>
          <a:xfrm>
            <a:off x="11537275" y="2031206"/>
            <a:ext cx="1949053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Total Columns</a:t>
            </a:r>
            <a:endParaRPr lang="en-US" sz="15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03438" y="2441377"/>
            <a:ext cx="6616184" cy="661618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19455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Data Features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557105"/>
            <a:ext cx="3705344" cy="1968222"/>
          </a:xfrm>
          <a:prstGeom prst="roundRect">
            <a:avLst>
              <a:gd name="adj" fmla="val 7433"/>
            </a:avLst>
          </a:prstGeom>
          <a:solidFill>
            <a:srgbClr val="FFFFFF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2526625"/>
            <a:ext cx="3705344" cy="121920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40" y="2232184"/>
            <a:ext cx="649962" cy="649962"/>
          </a:xfrm>
          <a:prstGeom prst="rect">
            <a:avLst/>
          </a:prstGeom>
        </p:spPr>
      </p:pic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80965" y="2427208"/>
            <a:ext cx="259913" cy="259913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1005364" y="309872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9" name="Text 3"/>
          <p:cNvSpPr/>
          <p:nvPr/>
        </p:nvSpPr>
        <p:spPr>
          <a:xfrm>
            <a:off x="1005364" y="3584853"/>
            <a:ext cx="321123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Age, Gender, Location, Subscription Status.</a:t>
            </a:r>
            <a:endParaRPr lang="en-US" sz="1700" dirty="0"/>
          </a:p>
        </p:txBody>
      </p:sp>
      <p:sp>
        <p:nvSpPr>
          <p:cNvPr id="10" name="Shape 4"/>
          <p:cNvSpPr/>
          <p:nvPr/>
        </p:nvSpPr>
        <p:spPr>
          <a:xfrm>
            <a:off x="4680228" y="2557105"/>
            <a:ext cx="3705463" cy="1968222"/>
          </a:xfrm>
          <a:prstGeom prst="roundRect">
            <a:avLst>
              <a:gd name="adj" fmla="val 7433"/>
            </a:avLst>
          </a:prstGeom>
          <a:solidFill>
            <a:srgbClr val="FFFFFF"/>
          </a:solidFill>
          <a:ln/>
        </p:spPr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0228" y="2526625"/>
            <a:ext cx="3705463" cy="121920"/>
          </a:xfrm>
          <a:prstGeom prst="rect">
            <a:avLst/>
          </a:prstGeom>
        </p:spPr>
      </p:pic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7978" y="2232184"/>
            <a:ext cx="649962" cy="649962"/>
          </a:xfrm>
          <a:prstGeom prst="rect">
            <a:avLst/>
          </a:prstGeom>
        </p:spPr>
      </p:pic>
      <p:pic>
        <p:nvPicPr>
          <p:cNvPr id="13" name="Image 6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03003" y="2427208"/>
            <a:ext cx="259913" cy="259913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4927282" y="309872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Purchase Details</a:t>
            </a:r>
            <a:endParaRPr lang="en-US" sz="2200" dirty="0"/>
          </a:p>
        </p:txBody>
      </p:sp>
      <p:sp>
        <p:nvSpPr>
          <p:cNvPr id="15" name="Text 6"/>
          <p:cNvSpPr/>
          <p:nvPr/>
        </p:nvSpPr>
        <p:spPr>
          <a:xfrm>
            <a:off x="4927282" y="3584853"/>
            <a:ext cx="321135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Item, Category, Amount, Season, Size, Color.</a:t>
            </a:r>
            <a:endParaRPr lang="en-US" sz="1700" dirty="0"/>
          </a:p>
        </p:txBody>
      </p:sp>
      <p:sp>
        <p:nvSpPr>
          <p:cNvPr id="16" name="Shape 7"/>
          <p:cNvSpPr/>
          <p:nvPr/>
        </p:nvSpPr>
        <p:spPr>
          <a:xfrm>
            <a:off x="758309" y="5066824"/>
            <a:ext cx="7627382" cy="1968222"/>
          </a:xfrm>
          <a:prstGeom prst="roundRect">
            <a:avLst>
              <a:gd name="adj" fmla="val 7433"/>
            </a:avLst>
          </a:prstGeom>
          <a:solidFill>
            <a:srgbClr val="FFFFFF"/>
          </a:solidFill>
          <a:ln/>
        </p:spPr>
      </p:sp>
      <p:pic>
        <p:nvPicPr>
          <p:cNvPr id="17" name="Image 7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8309" y="5036344"/>
            <a:ext cx="7627382" cy="121920"/>
          </a:xfrm>
          <a:prstGeom prst="rect">
            <a:avLst/>
          </a:prstGeom>
        </p:spPr>
      </p:pic>
      <p:pic>
        <p:nvPicPr>
          <p:cNvPr id="18" name="Image 8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47019" y="4741902"/>
            <a:ext cx="649962" cy="649962"/>
          </a:xfrm>
          <a:prstGeom prst="rect">
            <a:avLst/>
          </a:prstGeom>
        </p:spPr>
      </p:pic>
      <p:pic>
        <p:nvPicPr>
          <p:cNvPr id="19" name="Image 9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42043" y="4936927"/>
            <a:ext cx="259913" cy="259913"/>
          </a:xfrm>
          <a:prstGeom prst="rect">
            <a:avLst/>
          </a:prstGeom>
        </p:spPr>
      </p:pic>
      <p:sp>
        <p:nvSpPr>
          <p:cNvPr id="20" name="Text 8"/>
          <p:cNvSpPr/>
          <p:nvPr/>
        </p:nvSpPr>
        <p:spPr>
          <a:xfrm>
            <a:off x="1005364" y="560843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Shopping Behavior</a:t>
            </a:r>
            <a:endParaRPr lang="en-US" sz="2200" dirty="0"/>
          </a:p>
        </p:txBody>
      </p:sp>
      <p:sp>
        <p:nvSpPr>
          <p:cNvPr id="21" name="Text 9"/>
          <p:cNvSpPr/>
          <p:nvPr/>
        </p:nvSpPr>
        <p:spPr>
          <a:xfrm>
            <a:off x="1005364" y="6094571"/>
            <a:ext cx="713327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Discount, Previous Purchases, Frequency, Review Rating, Shipping Type.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45939"/>
            <a:ext cx="1165574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Exploratory Data Analysis (EDA) &amp; Preparation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1083231" y="2533531"/>
            <a:ext cx="6123503" cy="216575"/>
          </a:xfrm>
          <a:prstGeom prst="roundRect">
            <a:avLst>
              <a:gd name="adj" fmla="val 15006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58309" y="2316778"/>
            <a:ext cx="649962" cy="649962"/>
          </a:xfrm>
          <a:prstGeom prst="roundRect">
            <a:avLst>
              <a:gd name="adj" fmla="val 7034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0829" y="2479298"/>
            <a:ext cx="324922" cy="32492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74884" y="3183374"/>
            <a:ext cx="343471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74884" y="3669506"/>
            <a:ext cx="60153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Imported dataset using pandas. Inspected structure and summary statistics.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748349" y="2208609"/>
            <a:ext cx="6123623" cy="216575"/>
          </a:xfrm>
          <a:prstGeom prst="roundRect">
            <a:avLst>
              <a:gd name="adj" fmla="val 15006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423428" y="1991856"/>
            <a:ext cx="649962" cy="649962"/>
          </a:xfrm>
          <a:prstGeom prst="roundRect">
            <a:avLst>
              <a:gd name="adj" fmla="val 7034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85948" y="2154376"/>
            <a:ext cx="324922" cy="32492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40003" y="285845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40003" y="3344585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Imputed 37 missing Review Rating values using median rating by product category.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1083231" y="5337691"/>
            <a:ext cx="6123503" cy="216575"/>
          </a:xfrm>
          <a:prstGeom prst="roundRect">
            <a:avLst>
              <a:gd name="adj" fmla="val 15006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758309" y="5120938"/>
            <a:ext cx="649962" cy="649962"/>
          </a:xfrm>
          <a:prstGeom prst="roundRect">
            <a:avLst>
              <a:gd name="adj" fmla="val 7034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0829" y="5283458"/>
            <a:ext cx="324922" cy="32492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74884" y="5987534"/>
            <a:ext cx="388024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Standardization &amp; Consistency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74884" y="6473666"/>
            <a:ext cx="60153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Renamed columns to snake_case. Dropped redundant 'promo_code_used' column.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748349" y="5012769"/>
            <a:ext cx="6123623" cy="216575"/>
          </a:xfrm>
          <a:prstGeom prst="roundRect">
            <a:avLst>
              <a:gd name="adj" fmla="val 15006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423428" y="4796016"/>
            <a:ext cx="649962" cy="649962"/>
          </a:xfrm>
          <a:prstGeom prst="roundRect">
            <a:avLst>
              <a:gd name="adj" fmla="val 7034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85948" y="4958536"/>
            <a:ext cx="324922" cy="324922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40003" y="56626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40003" y="6148745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age_group and derived purchase_frequency_days.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0740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3045" y="2409944"/>
            <a:ext cx="5226606" cy="519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Integration for Analysis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553045" y="3324701"/>
            <a:ext cx="4926449" cy="415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Clean Data Loaded to PostgreSQL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553045" y="3898463"/>
            <a:ext cx="7960281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cleaned DataFrame was loaded into PostgreSQL to enable robust, SQL-based business analysis.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53045" y="4293394"/>
            <a:ext cx="7960281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step prepared the data for answering key business questions efficiently.</a:t>
            </a:r>
            <a:endParaRPr lang="en-US" sz="1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6470" y="3344466"/>
            <a:ext cx="5178385" cy="51783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9875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9947" y="2310527"/>
            <a:ext cx="6103501" cy="498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SQL Analysis: Revenue &amp; Spending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7307580" y="3035618"/>
            <a:ext cx="15240" cy="4776430"/>
          </a:xfrm>
          <a:prstGeom prst="roundRect">
            <a:avLst>
              <a:gd name="adj" fmla="val 1490574"/>
            </a:avLst>
          </a:prstGeom>
          <a:solidFill>
            <a:srgbClr val="BACFDD"/>
          </a:solidFill>
          <a:ln/>
        </p:spPr>
      </p:sp>
      <p:sp>
        <p:nvSpPr>
          <p:cNvPr id="5" name="Shape 2"/>
          <p:cNvSpPr/>
          <p:nvPr/>
        </p:nvSpPr>
        <p:spPr>
          <a:xfrm>
            <a:off x="514707" y="3035618"/>
            <a:ext cx="6785253" cy="908566"/>
          </a:xfrm>
          <a:prstGeom prst="roundRect">
            <a:avLst>
              <a:gd name="adj" fmla="val 2500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5156002" y="3194566"/>
            <a:ext cx="1992630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Revenue by Gender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73656" y="3534489"/>
            <a:ext cx="6474976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Compared total revenue generated by male vs. female customers.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7330440" y="4246959"/>
            <a:ext cx="6785253" cy="1142405"/>
          </a:xfrm>
          <a:prstGeom prst="rect">
            <a:avLst/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481768" y="4405908"/>
            <a:ext cx="2680216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High-Spending Discount Users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481768" y="4745831"/>
            <a:ext cx="6474976" cy="4845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Identified customers using discounts who spent above the average purchase amount.</a:t>
            </a:r>
            <a:endParaRPr lang="en-US" sz="1150" dirty="0"/>
          </a:p>
        </p:txBody>
      </p:sp>
      <p:sp>
        <p:nvSpPr>
          <p:cNvPr id="11" name="Shape 8"/>
          <p:cNvSpPr/>
          <p:nvPr/>
        </p:nvSpPr>
        <p:spPr>
          <a:xfrm>
            <a:off x="514707" y="5692140"/>
            <a:ext cx="6785253" cy="908566"/>
          </a:xfrm>
          <a:prstGeom prst="roundRect">
            <a:avLst>
              <a:gd name="adj" fmla="val 2500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4246602" y="5851088"/>
            <a:ext cx="2902029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Subscribers vs. Non-Subscribers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73656" y="6191012"/>
            <a:ext cx="6474976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Compared average spending and total revenue by subscription status.</a:t>
            </a:r>
            <a:endParaRPr lang="en-US" sz="1150" dirty="0"/>
          </a:p>
        </p:txBody>
      </p:sp>
      <p:sp>
        <p:nvSpPr>
          <p:cNvPr id="14" name="Shape 11"/>
          <p:cNvSpPr/>
          <p:nvPr/>
        </p:nvSpPr>
        <p:spPr>
          <a:xfrm>
            <a:off x="7330440" y="6903482"/>
            <a:ext cx="6785253" cy="908566"/>
          </a:xfrm>
          <a:prstGeom prst="rect">
            <a:avLst/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481768" y="7062430"/>
            <a:ext cx="1992630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Revenue by Age Group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481768" y="7402354"/>
            <a:ext cx="6474976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Calculated total revenue contribution from each age segment.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48308"/>
            <a:ext cx="1056977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SQL Analysis: Product &amp; Shipping Insights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1894284"/>
            <a:ext cx="4190762" cy="41907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6301621"/>
            <a:ext cx="311717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6787753"/>
            <a:ext cx="41907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Extracted products with the highest average review ratings.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819" y="1894284"/>
            <a:ext cx="4190762" cy="41907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19819" y="6301621"/>
            <a:ext cx="335601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19819" y="6787753"/>
            <a:ext cx="41907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Analyzed average purchase amounts for Standard vs. Express shipping.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329" y="1894284"/>
            <a:ext cx="4190762" cy="419076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1329" y="6301621"/>
            <a:ext cx="383345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81329" y="6787753"/>
            <a:ext cx="41907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Listed top 5 products with the highest percentage of discounted purchases.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9003" y="470654"/>
            <a:ext cx="7674888" cy="562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SQL Analysis: Customer Segmentation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9003" y="1375767"/>
            <a:ext cx="13432393" cy="5896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77652" y="5556882"/>
            <a:ext cx="2354570" cy="383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New Customers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2877652" y="6043442"/>
            <a:ext cx="2354570" cy="582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First purchase, low frequency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9488561" y="5466322"/>
            <a:ext cx="2354571" cy="383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Loyal Customers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9488561" y="5952882"/>
            <a:ext cx="2354571" cy="582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Frequent buyers (&gt;5), high retention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6202512" y="1994098"/>
            <a:ext cx="2354571" cy="766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Returning Customers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202512" y="2863721"/>
            <a:ext cx="2354571" cy="582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Multiple purchases, medium frequency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599003" y="7464743"/>
            <a:ext cx="13432393" cy="273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Customers were classified into segments based on purchase history to enable targeted strategies.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599003" y="7930991"/>
            <a:ext cx="13432393" cy="273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Identified Top 3 Products per Category.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599003" y="8264604"/>
            <a:ext cx="13432393" cy="273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Checked correlation between frequent buyers (&gt;5 purchases) and subscription rates.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7706" y="1636990"/>
            <a:ext cx="9398079" cy="655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Visualizing Insights: Power BI Dashboard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697706" y="2691289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interactive dashboard was developed for comprehensive visualization of key customer insights.</a:t>
            </a:r>
            <a:endParaRPr lang="en-US" sz="1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5326" y="3363635"/>
            <a:ext cx="4300299" cy="2392204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050" y="3363635"/>
            <a:ext cx="4300299" cy="2392204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4774" y="3363635"/>
            <a:ext cx="4300299" cy="239220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97706" y="5885140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Revenue distribution by gender and age group.</a:t>
            </a:r>
            <a:endParaRPr lang="en-US" sz="1550" dirty="0"/>
          </a:p>
        </p:txBody>
      </p:sp>
      <p:sp>
        <p:nvSpPr>
          <p:cNvPr id="8" name="Text 3"/>
          <p:cNvSpPr/>
          <p:nvPr/>
        </p:nvSpPr>
        <p:spPr>
          <a:xfrm>
            <a:off x="697706" y="6273760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Purchase trends, discount utilization, and product performance.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2025-11-06T12:56:38Z</dcterms:created>
  <dcterms:modified xsi:type="dcterms:W3CDTF">2025-11-06T12:56:38Z</dcterms:modified>
</cp:coreProperties>
</file>